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6"/>
  </p:notesMasterIdLst>
  <p:sldIdLst>
    <p:sldId id="258" r:id="rId2"/>
    <p:sldId id="261" r:id="rId3"/>
    <p:sldId id="269" r:id="rId4"/>
    <p:sldId id="266" r:id="rId5"/>
    <p:sldId id="288" r:id="rId6"/>
    <p:sldId id="289" r:id="rId7"/>
    <p:sldId id="290" r:id="rId8"/>
    <p:sldId id="291" r:id="rId9"/>
    <p:sldId id="292" r:id="rId10"/>
    <p:sldId id="293" r:id="rId11"/>
    <p:sldId id="277" r:id="rId12"/>
    <p:sldId id="278" r:id="rId13"/>
    <p:sldId id="286" r:id="rId14"/>
    <p:sldId id="285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微软雅黑" panose="020B0503020204020204" pitchFamily="34" charset="-122"/>
      <p:regular r:id="rId25"/>
      <p:bold r:id="rId26"/>
    </p:embeddedFont>
  </p:embeddedFontLst>
  <p:defaultTextStyle>
    <a:defPPr>
      <a:defRPr lang="zh-CN"/>
    </a:defPPr>
    <a:lvl1pPr algn="l" defTabSz="912813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5613" indent="1588" algn="l" defTabSz="912813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2813" indent="1588" algn="l" defTabSz="912813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0013" indent="1588" algn="l" defTabSz="912813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7213" indent="1588" algn="l" defTabSz="912813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80" autoAdjust="0"/>
    <p:restoredTop sz="62813" autoAdjust="0"/>
  </p:normalViewPr>
  <p:slideViewPr>
    <p:cSldViewPr snapToGrid="0" showGuides="1">
      <p:cViewPr varScale="1">
        <p:scale>
          <a:sx n="106" d="100"/>
          <a:sy n="106" d="100"/>
        </p:scale>
        <p:origin x="120" y="294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4138F731-5A33-4DE9-A082-3DE6593066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B4945C2-2B88-4440-B539-602C1A56C39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23F11073-7597-4431-9336-8040CAEEB137}" type="datetimeFigureOut">
              <a:rPr lang="zh-CN" altLang="en-US"/>
              <a:pPr>
                <a:defRPr/>
              </a:pPr>
              <a:t>2018/4/6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DA564186-8722-4461-9CA1-032140111D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DD5602D6-9EAB-4A24-A4B8-15339A012D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42FDEF-90B3-46F7-A1ED-92D69A55CDB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1164B3-B8EF-4D15-A30D-E16135B776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F3439505-491F-4AC5-9AEE-9311D0FAF65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40027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92F330B7-A180-484D-8B1E-91D07E94FD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D6568D5E-A313-47E8-871C-8EC1F4E9F7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9460" name="Slide Number Placeholder 3">
            <a:extLst>
              <a:ext uri="{FF2B5EF4-FFF2-40B4-BE49-F238E27FC236}">
                <a16:creationId xmlns:a16="http://schemas.microsoft.com/office/drawing/2014/main" id="{E3F6B775-ABB6-403B-83A1-1AD35031AE6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6BF0AE50-7B93-4BB7-A7F7-CB500BDE193E}" type="slidenum">
              <a:rPr lang="zh-CN" altLang="en-US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zh-CN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4400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zh-CN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816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465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067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2089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57729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36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zh-CN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4479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>
            <a:extLst>
              <a:ext uri="{FF2B5EF4-FFF2-40B4-BE49-F238E27FC236}">
                <a16:creationId xmlns:a16="http://schemas.microsoft.com/office/drawing/2014/main" id="{048E3337-3061-480A-A17D-A417A8996E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>
            <a:extLst>
              <a:ext uri="{FF2B5EF4-FFF2-40B4-BE49-F238E27FC236}">
                <a16:creationId xmlns:a16="http://schemas.microsoft.com/office/drawing/2014/main" id="{F98CF661-F951-4218-99C6-E7F0F6F046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zh-CN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D89CDDD4-5EB3-4C18-A224-B5DED52C690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82E016D4-4FB5-4CA1-9D0D-04C6117448F1}" type="slidenum">
              <a:rPr lang="zh-CN" altLang="en-US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385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信息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4463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与封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3988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0957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5828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</p:sldLayoutIdLst>
  <p:txStyles>
    <p:titleStyle>
      <a:lvl1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itchFamily="34" charset="0"/>
          <a:ea typeface="微软雅黑" pitchFamily="34" charset="-122"/>
        </a:defRPr>
      </a:lvl2pPr>
      <a:lvl3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itchFamily="34" charset="0"/>
          <a:ea typeface="微软雅黑" pitchFamily="34" charset="-122"/>
        </a:defRPr>
      </a:lvl3pPr>
      <a:lvl4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itchFamily="34" charset="0"/>
          <a:ea typeface="微软雅黑" pitchFamily="34" charset="-122"/>
        </a:defRPr>
      </a:lvl4pPr>
      <a:lvl5pPr algn="l" defTabSz="91281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itchFamily="34" charset="0"/>
          <a:ea typeface="微软雅黑" pitchFamily="34" charset="-122"/>
        </a:defRPr>
      </a:lvl5pPr>
      <a:lvl6pPr marL="4572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itchFamily="34" charset="0"/>
          <a:ea typeface="微软雅黑" pitchFamily="34" charset="-122"/>
        </a:defRPr>
      </a:lvl6pPr>
      <a:lvl7pPr marL="9144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itchFamily="34" charset="0"/>
          <a:ea typeface="微软雅黑" pitchFamily="34" charset="-122"/>
        </a:defRPr>
      </a:lvl7pPr>
      <a:lvl8pPr marL="13716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itchFamily="34" charset="0"/>
          <a:ea typeface="微软雅黑" pitchFamily="34" charset="-122"/>
        </a:defRPr>
      </a:lvl8pPr>
      <a:lvl9pPr marL="18288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itchFamily="34" charset="0"/>
          <a:ea typeface="微软雅黑" pitchFamily="34" charset="-122"/>
        </a:defRPr>
      </a:lvl9pPr>
    </p:titleStyle>
    <p:bodyStyle>
      <a:lvl1pPr marL="227013" indent="-227013" algn="l" defTabSz="912813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4213" indent="-227013" algn="l" defTabSz="912813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413" indent="-227013" algn="l" defTabSz="912813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613" indent="-227013" algn="l" defTabSz="912813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defTabSz="912813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文本框 5">
            <a:extLst>
              <a:ext uri="{FF2B5EF4-FFF2-40B4-BE49-F238E27FC236}">
                <a16:creationId xmlns:a16="http://schemas.microsoft.com/office/drawing/2014/main" id="{F19E0292-609E-4EBC-9BA3-72931EA1D2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761" y="2227629"/>
            <a:ext cx="7903122" cy="1446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400" dirty="0">
                <a:solidFill>
                  <a:schemeClr val="bg1"/>
                </a:solidFill>
              </a:rPr>
              <a:t>Homework 3</a:t>
            </a:r>
            <a:br>
              <a:rPr lang="en-US" altLang="zh-CN" sz="4400" dirty="0">
                <a:solidFill>
                  <a:schemeClr val="bg1"/>
                </a:solidFill>
              </a:rPr>
            </a:br>
            <a:r>
              <a:rPr lang="en-US" altLang="zh-CN" sz="4400" dirty="0">
                <a:solidFill>
                  <a:schemeClr val="bg1"/>
                </a:solidFill>
              </a:rPr>
              <a:t>Satellite/Aerial Image Retrieval</a:t>
            </a:r>
            <a:endParaRPr lang="zh-CN" altLang="en-US" sz="4400" b="1" dirty="0">
              <a:solidFill>
                <a:schemeClr val="bg1"/>
              </a:solidFill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339" name="文本框 8">
            <a:extLst>
              <a:ext uri="{FF2B5EF4-FFF2-40B4-BE49-F238E27FC236}">
                <a16:creationId xmlns:a16="http://schemas.microsoft.com/office/drawing/2014/main" id="{2A8F8484-79DF-412A-8C88-ACA78EF300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7575" y="5246688"/>
            <a:ext cx="5195649" cy="677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</a:rPr>
              <a:t>Group Member: </a:t>
            </a:r>
            <a:r>
              <a:rPr lang="en-US" altLang="zh-CN" dirty="0" err="1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</a:rPr>
              <a:t>Shujun</a:t>
            </a:r>
            <a:r>
              <a:rPr lang="en-US" altLang="zh-CN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</a:rPr>
              <a:t> Zhang A20306899, </a:t>
            </a:r>
          </a:p>
          <a:p>
            <a:pPr eaLnBrk="1" hangingPunct="1"/>
            <a:r>
              <a:rPr lang="en-US" altLang="zh-CN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</a:rPr>
              <a:t>                             Chen Xu A20377739</a:t>
            </a:r>
            <a:endParaRPr lang="zh-CN" altLang="en-US" dirty="0">
              <a:solidFill>
                <a:srgbClr val="FFFFFF"/>
              </a:solidFill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340" name="文本框 9">
            <a:extLst>
              <a:ext uri="{FF2B5EF4-FFF2-40B4-BE49-F238E27FC236}">
                <a16:creationId xmlns:a16="http://schemas.microsoft.com/office/drawing/2014/main" id="{1D0E8380-EE57-4389-85E8-3CDD66581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4325" y="5272088"/>
            <a:ext cx="2425700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</a:rPr>
              <a:t>Professor:</a:t>
            </a:r>
            <a:r>
              <a:rPr lang="zh-CN" altLang="en-US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</a:rPr>
              <a:t>Xin</a:t>
            </a:r>
            <a:r>
              <a:rPr lang="zh-CN" altLang="en-US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solidFill>
                  <a:srgbClr val="FFFFFF"/>
                </a:solidFill>
                <a:latin typeface="Century Gothic" panose="020B0502020202020204" pitchFamily="34" charset="0"/>
                <a:ea typeface="微软雅黑" panose="020B0503020204020204" pitchFamily="34" charset="-122"/>
              </a:rPr>
              <a:t>Chen</a:t>
            </a:r>
            <a:endParaRPr lang="zh-CN" altLang="en-US" dirty="0">
              <a:solidFill>
                <a:srgbClr val="FFFFFF"/>
              </a:solidFill>
              <a:latin typeface="Century Gothic" panose="020B0502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341" name="文本框 14">
            <a:extLst>
              <a:ext uri="{FF2B5EF4-FFF2-40B4-BE49-F238E27FC236}">
                <a16:creationId xmlns:a16="http://schemas.microsoft.com/office/drawing/2014/main" id="{9ADA3434-0F03-4BBF-BBF5-4618BB2F41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761" y="720789"/>
            <a:ext cx="1595304" cy="646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CS513</a:t>
            </a:r>
            <a:endParaRPr lang="zh-CN" altLang="en-US" sz="3600" dirty="0">
              <a:solidFill>
                <a:srgbClr val="FFFFFF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4342" name="组合 22">
            <a:extLst>
              <a:ext uri="{FF2B5EF4-FFF2-40B4-BE49-F238E27FC236}">
                <a16:creationId xmlns:a16="http://schemas.microsoft.com/office/drawing/2014/main" id="{CE91C967-6FCD-4B2E-925A-230168D36C27}"/>
              </a:ext>
            </a:extLst>
          </p:cNvPr>
          <p:cNvGrpSpPr>
            <a:grpSpLocks/>
          </p:cNvGrpSpPr>
          <p:nvPr/>
        </p:nvGrpSpPr>
        <p:grpSpPr bwMode="auto">
          <a:xfrm>
            <a:off x="1031875" y="5181600"/>
            <a:ext cx="552450" cy="552450"/>
            <a:chOff x="1031277" y="5180856"/>
            <a:chExt cx="552450" cy="552450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C6299E23-99AC-4AB4-A078-9BCC9EC74722}"/>
                </a:ext>
              </a:extLst>
            </p:cNvPr>
            <p:cNvSpPr/>
            <p:nvPr/>
          </p:nvSpPr>
          <p:spPr>
            <a:xfrm>
              <a:off x="1031277" y="5180856"/>
              <a:ext cx="552450" cy="5524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6" name="Freeform 34">
              <a:extLst>
                <a:ext uri="{FF2B5EF4-FFF2-40B4-BE49-F238E27FC236}">
                  <a16:creationId xmlns:a16="http://schemas.microsoft.com/office/drawing/2014/main" id="{6CDA224B-CBBE-48D6-BF4D-B8AF1BDFB1A3}"/>
                </a:ext>
              </a:extLst>
            </p:cNvPr>
            <p:cNvSpPr/>
            <p:nvPr/>
          </p:nvSpPr>
          <p:spPr>
            <a:xfrm flipH="1">
              <a:off x="1131290" y="5314206"/>
              <a:ext cx="328612" cy="247650"/>
            </a:xfrm>
            <a:custGeom>
              <a:avLst/>
              <a:gdLst/>
              <a:ahLst/>
              <a:cxnLst/>
              <a:rect l="l" t="t" r="r" b="b"/>
              <a:pathLst>
                <a:path w="852601" h="862013">
                  <a:moveTo>
                    <a:pt x="339688" y="551599"/>
                  </a:moveTo>
                  <a:cubicBezTo>
                    <a:pt x="336200" y="550660"/>
                    <a:pt x="332712" y="552270"/>
                    <a:pt x="329224" y="555624"/>
                  </a:cubicBezTo>
                  <a:lnTo>
                    <a:pt x="318760" y="571723"/>
                  </a:lnTo>
                  <a:cubicBezTo>
                    <a:pt x="317687" y="576955"/>
                    <a:pt x="320907" y="582723"/>
                    <a:pt x="322785" y="587017"/>
                  </a:cubicBezTo>
                  <a:cubicBezTo>
                    <a:pt x="324663" y="591310"/>
                    <a:pt x="331370" y="593322"/>
                    <a:pt x="330029" y="597481"/>
                  </a:cubicBezTo>
                  <a:cubicBezTo>
                    <a:pt x="328687" y="601641"/>
                    <a:pt x="318894" y="606739"/>
                    <a:pt x="314735" y="611971"/>
                  </a:cubicBezTo>
                  <a:cubicBezTo>
                    <a:pt x="310576" y="617202"/>
                    <a:pt x="308563" y="620288"/>
                    <a:pt x="303465" y="629679"/>
                  </a:cubicBezTo>
                  <a:cubicBezTo>
                    <a:pt x="298368" y="639070"/>
                    <a:pt x="292062" y="654230"/>
                    <a:pt x="284147" y="668317"/>
                  </a:cubicBezTo>
                  <a:cubicBezTo>
                    <a:pt x="276232" y="682403"/>
                    <a:pt x="261340" y="698637"/>
                    <a:pt x="255974" y="714199"/>
                  </a:cubicBezTo>
                  <a:cubicBezTo>
                    <a:pt x="250607" y="729762"/>
                    <a:pt x="252754" y="745727"/>
                    <a:pt x="251949" y="761691"/>
                  </a:cubicBezTo>
                  <a:cubicBezTo>
                    <a:pt x="251144" y="777656"/>
                    <a:pt x="252351" y="796036"/>
                    <a:pt x="251143" y="809989"/>
                  </a:cubicBezTo>
                  <a:cubicBezTo>
                    <a:pt x="249937" y="823941"/>
                    <a:pt x="245778" y="837357"/>
                    <a:pt x="244705" y="845406"/>
                  </a:cubicBezTo>
                  <a:cubicBezTo>
                    <a:pt x="243631" y="853456"/>
                    <a:pt x="243095" y="855603"/>
                    <a:pt x="244705" y="858286"/>
                  </a:cubicBezTo>
                  <a:cubicBezTo>
                    <a:pt x="245509" y="859627"/>
                    <a:pt x="245945" y="860298"/>
                    <a:pt x="247169" y="860701"/>
                  </a:cubicBezTo>
                  <a:lnTo>
                    <a:pt x="254364" y="861506"/>
                  </a:lnTo>
                  <a:cubicBezTo>
                    <a:pt x="262279" y="862042"/>
                    <a:pt x="277305" y="862310"/>
                    <a:pt x="292196" y="861506"/>
                  </a:cubicBezTo>
                  <a:cubicBezTo>
                    <a:pt x="307088" y="860701"/>
                    <a:pt x="333115" y="857749"/>
                    <a:pt x="343713" y="856676"/>
                  </a:cubicBezTo>
                  <a:cubicBezTo>
                    <a:pt x="343747" y="856684"/>
                    <a:pt x="352708" y="858681"/>
                    <a:pt x="355787" y="855066"/>
                  </a:cubicBezTo>
                  <a:cubicBezTo>
                    <a:pt x="358873" y="851443"/>
                    <a:pt x="361288" y="845675"/>
                    <a:pt x="362227" y="834943"/>
                  </a:cubicBezTo>
                  <a:cubicBezTo>
                    <a:pt x="363166" y="824210"/>
                    <a:pt x="363568" y="808110"/>
                    <a:pt x="361422" y="790670"/>
                  </a:cubicBezTo>
                  <a:cubicBezTo>
                    <a:pt x="359275" y="773229"/>
                    <a:pt x="352299" y="754313"/>
                    <a:pt x="349348" y="730298"/>
                  </a:cubicBezTo>
                  <a:cubicBezTo>
                    <a:pt x="346396" y="706284"/>
                    <a:pt x="344786" y="666439"/>
                    <a:pt x="343713" y="646584"/>
                  </a:cubicBezTo>
                  <a:cubicBezTo>
                    <a:pt x="342640" y="626728"/>
                    <a:pt x="342505" y="619886"/>
                    <a:pt x="342908" y="611166"/>
                  </a:cubicBezTo>
                  <a:cubicBezTo>
                    <a:pt x="343310" y="602446"/>
                    <a:pt x="343713" y="600299"/>
                    <a:pt x="346128" y="594262"/>
                  </a:cubicBezTo>
                  <a:cubicBezTo>
                    <a:pt x="348543" y="588224"/>
                    <a:pt x="356727" y="580443"/>
                    <a:pt x="357397" y="574942"/>
                  </a:cubicBezTo>
                  <a:cubicBezTo>
                    <a:pt x="358068" y="569442"/>
                    <a:pt x="353104" y="565149"/>
                    <a:pt x="350153" y="561258"/>
                  </a:cubicBezTo>
                  <a:close/>
                  <a:moveTo>
                    <a:pt x="287206" y="507649"/>
                  </a:moveTo>
                  <a:cubicBezTo>
                    <a:pt x="299226" y="561742"/>
                    <a:pt x="284201" y="574621"/>
                    <a:pt x="274326" y="617123"/>
                  </a:cubicBezTo>
                  <a:cubicBezTo>
                    <a:pt x="272445" y="626330"/>
                    <a:pt x="270907" y="639718"/>
                    <a:pt x="269556" y="655910"/>
                  </a:cubicBezTo>
                  <a:cubicBezTo>
                    <a:pt x="284442" y="632717"/>
                    <a:pt x="299146" y="601494"/>
                    <a:pt x="316184" y="596515"/>
                  </a:cubicBezTo>
                  <a:cubicBezTo>
                    <a:pt x="314038" y="589217"/>
                    <a:pt x="305451" y="583528"/>
                    <a:pt x="306524" y="574621"/>
                  </a:cubicBezTo>
                  <a:cubicBezTo>
                    <a:pt x="307147" y="563679"/>
                    <a:pt x="314405" y="554950"/>
                    <a:pt x="319949" y="545622"/>
                  </a:cubicBezTo>
                  <a:cubicBezTo>
                    <a:pt x="307786" y="539695"/>
                    <a:pt x="298568" y="525281"/>
                    <a:pt x="287206" y="507649"/>
                  </a:cubicBezTo>
                  <a:close/>
                  <a:moveTo>
                    <a:pt x="264023" y="488330"/>
                  </a:moveTo>
                  <a:cubicBezTo>
                    <a:pt x="251143" y="497345"/>
                    <a:pt x="249856" y="517952"/>
                    <a:pt x="240841" y="523104"/>
                  </a:cubicBezTo>
                  <a:cubicBezTo>
                    <a:pt x="177304" y="542852"/>
                    <a:pt x="103463" y="578055"/>
                    <a:pt x="46365" y="613259"/>
                  </a:cubicBezTo>
                  <a:cubicBezTo>
                    <a:pt x="17601" y="630002"/>
                    <a:pt x="12021" y="649320"/>
                    <a:pt x="6440" y="682806"/>
                  </a:cubicBezTo>
                  <a:lnTo>
                    <a:pt x="0" y="793568"/>
                  </a:lnTo>
                  <a:cubicBezTo>
                    <a:pt x="60532" y="849807"/>
                    <a:pt x="154551" y="840362"/>
                    <a:pt x="230537" y="859252"/>
                  </a:cubicBezTo>
                  <a:cubicBezTo>
                    <a:pt x="242128" y="755359"/>
                    <a:pt x="233113" y="597374"/>
                    <a:pt x="265311" y="542422"/>
                  </a:cubicBezTo>
                  <a:close/>
                  <a:moveTo>
                    <a:pt x="473953" y="438101"/>
                  </a:moveTo>
                  <a:cubicBezTo>
                    <a:pt x="449999" y="476765"/>
                    <a:pt x="395188" y="525303"/>
                    <a:pt x="351750" y="542487"/>
                  </a:cubicBezTo>
                  <a:cubicBezTo>
                    <a:pt x="364570" y="553524"/>
                    <a:pt x="369815" y="566569"/>
                    <a:pt x="371564" y="577519"/>
                  </a:cubicBezTo>
                  <a:cubicBezTo>
                    <a:pt x="371510" y="588305"/>
                    <a:pt x="363407" y="591042"/>
                    <a:pt x="359329" y="597803"/>
                  </a:cubicBezTo>
                  <a:cubicBezTo>
                    <a:pt x="364928" y="652187"/>
                    <a:pt x="355161" y="701683"/>
                    <a:pt x="373271" y="759858"/>
                  </a:cubicBezTo>
                  <a:cubicBezTo>
                    <a:pt x="382583" y="726860"/>
                    <a:pt x="394118" y="694072"/>
                    <a:pt x="406981" y="659624"/>
                  </a:cubicBezTo>
                  <a:cubicBezTo>
                    <a:pt x="434458" y="598661"/>
                    <a:pt x="476100" y="510653"/>
                    <a:pt x="473953" y="438101"/>
                  </a:cubicBezTo>
                  <a:close/>
                  <a:moveTo>
                    <a:pt x="444331" y="425221"/>
                  </a:moveTo>
                  <a:cubicBezTo>
                    <a:pt x="417365" y="457420"/>
                    <a:pt x="365446" y="490423"/>
                    <a:pt x="342908" y="490423"/>
                  </a:cubicBezTo>
                  <a:cubicBezTo>
                    <a:pt x="312722" y="489752"/>
                    <a:pt x="309100" y="473787"/>
                    <a:pt x="292196" y="465469"/>
                  </a:cubicBezTo>
                  <a:cubicBezTo>
                    <a:pt x="308026" y="468152"/>
                    <a:pt x="323455" y="474056"/>
                    <a:pt x="339687" y="473519"/>
                  </a:cubicBezTo>
                  <a:cubicBezTo>
                    <a:pt x="376180" y="473116"/>
                    <a:pt x="416695" y="446955"/>
                    <a:pt x="444331" y="425221"/>
                  </a:cubicBezTo>
                  <a:close/>
                  <a:moveTo>
                    <a:pt x="488121" y="409767"/>
                  </a:moveTo>
                  <a:cubicBezTo>
                    <a:pt x="533198" y="465576"/>
                    <a:pt x="410846" y="692681"/>
                    <a:pt x="376072" y="855388"/>
                  </a:cubicBezTo>
                  <a:cubicBezTo>
                    <a:pt x="489409" y="838216"/>
                    <a:pt x="600169" y="850665"/>
                    <a:pt x="716082" y="803871"/>
                  </a:cubicBezTo>
                  <a:cubicBezTo>
                    <a:pt x="761588" y="800437"/>
                    <a:pt x="808382" y="816321"/>
                    <a:pt x="852601" y="793568"/>
                  </a:cubicBezTo>
                  <a:cubicBezTo>
                    <a:pt x="845303" y="743338"/>
                    <a:pt x="867627" y="646745"/>
                    <a:pt x="772750" y="588788"/>
                  </a:cubicBezTo>
                  <a:cubicBezTo>
                    <a:pt x="729391" y="552726"/>
                    <a:pt x="648681" y="519241"/>
                    <a:pt x="565395" y="492193"/>
                  </a:cubicBezTo>
                  <a:cubicBezTo>
                    <a:pt x="534486" y="468582"/>
                    <a:pt x="515167" y="433379"/>
                    <a:pt x="488121" y="409767"/>
                  </a:cubicBezTo>
                  <a:close/>
                  <a:moveTo>
                    <a:pt x="314467" y="207"/>
                  </a:moveTo>
                  <a:cubicBezTo>
                    <a:pt x="302302" y="922"/>
                    <a:pt x="297652" y="4142"/>
                    <a:pt x="285488" y="8794"/>
                  </a:cubicBezTo>
                  <a:cubicBezTo>
                    <a:pt x="273325" y="13444"/>
                    <a:pt x="253826" y="20241"/>
                    <a:pt x="241485" y="28112"/>
                  </a:cubicBezTo>
                  <a:cubicBezTo>
                    <a:pt x="229142" y="35983"/>
                    <a:pt x="220377" y="43853"/>
                    <a:pt x="211433" y="56017"/>
                  </a:cubicBezTo>
                  <a:cubicBezTo>
                    <a:pt x="202489" y="68180"/>
                    <a:pt x="193724" y="87320"/>
                    <a:pt x="187821" y="101095"/>
                  </a:cubicBezTo>
                  <a:cubicBezTo>
                    <a:pt x="181919" y="114868"/>
                    <a:pt x="176194" y="121665"/>
                    <a:pt x="176015" y="138658"/>
                  </a:cubicBezTo>
                  <a:cubicBezTo>
                    <a:pt x="175837" y="155652"/>
                    <a:pt x="182813" y="191249"/>
                    <a:pt x="186748" y="203055"/>
                  </a:cubicBezTo>
                  <a:lnTo>
                    <a:pt x="187520" y="204007"/>
                  </a:lnTo>
                  <a:lnTo>
                    <a:pt x="191027" y="223887"/>
                  </a:lnTo>
                  <a:cubicBezTo>
                    <a:pt x="185407" y="222374"/>
                    <a:pt x="182724" y="232570"/>
                    <a:pt x="184333" y="241693"/>
                  </a:cubicBezTo>
                  <a:cubicBezTo>
                    <a:pt x="185943" y="250815"/>
                    <a:pt x="196139" y="265841"/>
                    <a:pt x="198822" y="277111"/>
                  </a:cubicBezTo>
                  <a:cubicBezTo>
                    <a:pt x="201505" y="288380"/>
                    <a:pt x="200298" y="299113"/>
                    <a:pt x="200432" y="309308"/>
                  </a:cubicBezTo>
                  <a:cubicBezTo>
                    <a:pt x="200566" y="319505"/>
                    <a:pt x="198285" y="331579"/>
                    <a:pt x="199627" y="338286"/>
                  </a:cubicBezTo>
                  <a:cubicBezTo>
                    <a:pt x="200969" y="344995"/>
                    <a:pt x="205128" y="346739"/>
                    <a:pt x="208482" y="349556"/>
                  </a:cubicBezTo>
                  <a:cubicBezTo>
                    <a:pt x="211836" y="352373"/>
                    <a:pt x="218275" y="343385"/>
                    <a:pt x="219751" y="355191"/>
                  </a:cubicBezTo>
                  <a:cubicBezTo>
                    <a:pt x="221227" y="366997"/>
                    <a:pt x="229008" y="395036"/>
                    <a:pt x="236655" y="410733"/>
                  </a:cubicBezTo>
                  <a:cubicBezTo>
                    <a:pt x="244301" y="426429"/>
                    <a:pt x="259999" y="439845"/>
                    <a:pt x="265633" y="449370"/>
                  </a:cubicBezTo>
                  <a:cubicBezTo>
                    <a:pt x="271268" y="458895"/>
                    <a:pt x="266438" y="460372"/>
                    <a:pt x="270463" y="467884"/>
                  </a:cubicBezTo>
                  <a:cubicBezTo>
                    <a:pt x="274487" y="475397"/>
                    <a:pt x="281330" y="484118"/>
                    <a:pt x="289781" y="494447"/>
                  </a:cubicBezTo>
                  <a:cubicBezTo>
                    <a:pt x="298233" y="504778"/>
                    <a:pt x="311246" y="524097"/>
                    <a:pt x="321175" y="529866"/>
                  </a:cubicBezTo>
                  <a:cubicBezTo>
                    <a:pt x="331102" y="535634"/>
                    <a:pt x="333383" y="536305"/>
                    <a:pt x="349348" y="529061"/>
                  </a:cubicBezTo>
                  <a:cubicBezTo>
                    <a:pt x="365312" y="521816"/>
                    <a:pt x="399657" y="499680"/>
                    <a:pt x="416963" y="486398"/>
                  </a:cubicBezTo>
                  <a:cubicBezTo>
                    <a:pt x="434270" y="473116"/>
                    <a:pt x="444331" y="459298"/>
                    <a:pt x="453186" y="449370"/>
                  </a:cubicBezTo>
                  <a:cubicBezTo>
                    <a:pt x="462041" y="439443"/>
                    <a:pt x="466601" y="434746"/>
                    <a:pt x="470089" y="426831"/>
                  </a:cubicBezTo>
                  <a:cubicBezTo>
                    <a:pt x="473577" y="418917"/>
                    <a:pt x="471968" y="409526"/>
                    <a:pt x="474115" y="401878"/>
                  </a:cubicBezTo>
                  <a:cubicBezTo>
                    <a:pt x="476261" y="394231"/>
                    <a:pt x="480688" y="390341"/>
                    <a:pt x="482969" y="380949"/>
                  </a:cubicBezTo>
                  <a:cubicBezTo>
                    <a:pt x="485249" y="371558"/>
                    <a:pt x="484847" y="352373"/>
                    <a:pt x="487799" y="345532"/>
                  </a:cubicBezTo>
                  <a:cubicBezTo>
                    <a:pt x="490750" y="338689"/>
                    <a:pt x="496788" y="343787"/>
                    <a:pt x="500678" y="339897"/>
                  </a:cubicBezTo>
                  <a:cubicBezTo>
                    <a:pt x="504569" y="336006"/>
                    <a:pt x="508996" y="331177"/>
                    <a:pt x="511142" y="322188"/>
                  </a:cubicBezTo>
                  <a:cubicBezTo>
                    <a:pt x="513289" y="313199"/>
                    <a:pt x="511947" y="299515"/>
                    <a:pt x="513557" y="285965"/>
                  </a:cubicBezTo>
                  <a:cubicBezTo>
                    <a:pt x="515167" y="272415"/>
                    <a:pt x="520131" y="252425"/>
                    <a:pt x="520801" y="240888"/>
                  </a:cubicBezTo>
                  <a:cubicBezTo>
                    <a:pt x="521473" y="229350"/>
                    <a:pt x="520131" y="222508"/>
                    <a:pt x="517582" y="216739"/>
                  </a:cubicBezTo>
                  <a:lnTo>
                    <a:pt x="505508" y="206274"/>
                  </a:lnTo>
                  <a:cubicBezTo>
                    <a:pt x="501482" y="205872"/>
                    <a:pt x="496788" y="209897"/>
                    <a:pt x="493433" y="214324"/>
                  </a:cubicBezTo>
                  <a:cubicBezTo>
                    <a:pt x="490893" y="217677"/>
                    <a:pt x="489661" y="229032"/>
                    <a:pt x="487525" y="232413"/>
                  </a:cubicBezTo>
                  <a:lnTo>
                    <a:pt x="486770" y="223363"/>
                  </a:lnTo>
                  <a:lnTo>
                    <a:pt x="488165" y="195462"/>
                  </a:lnTo>
                  <a:lnTo>
                    <a:pt x="490482" y="198762"/>
                  </a:lnTo>
                  <a:cubicBezTo>
                    <a:pt x="492986" y="200550"/>
                    <a:pt x="494238" y="195185"/>
                    <a:pt x="496921" y="194469"/>
                  </a:cubicBezTo>
                  <a:cubicBezTo>
                    <a:pt x="499604" y="193754"/>
                    <a:pt x="503002" y="193217"/>
                    <a:pt x="506581" y="194469"/>
                  </a:cubicBezTo>
                  <a:cubicBezTo>
                    <a:pt x="510158" y="195721"/>
                    <a:pt x="516419" y="202876"/>
                    <a:pt x="518386" y="201981"/>
                  </a:cubicBezTo>
                  <a:cubicBezTo>
                    <a:pt x="519370" y="201534"/>
                    <a:pt x="519370" y="200774"/>
                    <a:pt x="519124" y="198896"/>
                  </a:cubicBezTo>
                  <a:lnTo>
                    <a:pt x="518386" y="189102"/>
                  </a:lnTo>
                  <a:cubicBezTo>
                    <a:pt x="518391" y="189053"/>
                    <a:pt x="521603" y="159753"/>
                    <a:pt x="518386" y="142952"/>
                  </a:cubicBezTo>
                  <a:cubicBezTo>
                    <a:pt x="515167" y="126137"/>
                    <a:pt x="506760" y="103778"/>
                    <a:pt x="499068" y="88215"/>
                  </a:cubicBezTo>
                  <a:cubicBezTo>
                    <a:pt x="491376" y="72652"/>
                    <a:pt x="479213" y="57627"/>
                    <a:pt x="472236" y="49577"/>
                  </a:cubicBezTo>
                  <a:cubicBezTo>
                    <a:pt x="465260" y="41528"/>
                    <a:pt x="466154" y="44211"/>
                    <a:pt x="457210" y="39918"/>
                  </a:cubicBezTo>
                  <a:cubicBezTo>
                    <a:pt x="448266" y="35625"/>
                    <a:pt x="435030" y="29722"/>
                    <a:pt x="418572" y="23818"/>
                  </a:cubicBezTo>
                  <a:cubicBezTo>
                    <a:pt x="402117" y="17916"/>
                    <a:pt x="375821" y="8435"/>
                    <a:pt x="358470" y="4500"/>
                  </a:cubicBezTo>
                  <a:cubicBezTo>
                    <a:pt x="341118" y="564"/>
                    <a:pt x="326630" y="-509"/>
                    <a:pt x="314467" y="20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6" tIns="34294" rIns="68586" bIns="34294" anchor="ctr"/>
            <a:lstStyle/>
            <a:p>
              <a:pPr algn="ctr" defTabSz="685846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tx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4343" name="组合 23">
            <a:extLst>
              <a:ext uri="{FF2B5EF4-FFF2-40B4-BE49-F238E27FC236}">
                <a16:creationId xmlns:a16="http://schemas.microsoft.com/office/drawing/2014/main" id="{3AA17ADA-A989-4716-86DE-10906D06827D}"/>
              </a:ext>
            </a:extLst>
          </p:cNvPr>
          <p:cNvGrpSpPr>
            <a:grpSpLocks/>
          </p:cNvGrpSpPr>
          <p:nvPr/>
        </p:nvGrpSpPr>
        <p:grpSpPr bwMode="auto">
          <a:xfrm>
            <a:off x="4133850" y="5181600"/>
            <a:ext cx="552450" cy="552450"/>
            <a:chOff x="3937978" y="5180856"/>
            <a:chExt cx="552450" cy="552450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5A08C02F-CC21-4C6D-97AF-B221AE029015}"/>
                </a:ext>
              </a:extLst>
            </p:cNvPr>
            <p:cNvSpPr/>
            <p:nvPr/>
          </p:nvSpPr>
          <p:spPr>
            <a:xfrm>
              <a:off x="3937978" y="5180856"/>
              <a:ext cx="552450" cy="55245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grpSp>
          <p:nvGrpSpPr>
            <p:cNvPr id="4" name="Group 38">
              <a:extLst>
                <a:ext uri="{FF2B5EF4-FFF2-40B4-BE49-F238E27FC236}">
                  <a16:creationId xmlns:a16="http://schemas.microsoft.com/office/drawing/2014/main" id="{F96F7639-A527-4A9E-85E1-26374209FFA9}"/>
                </a:ext>
              </a:extLst>
            </p:cNvPr>
            <p:cNvGrpSpPr/>
            <p:nvPr/>
          </p:nvGrpSpPr>
          <p:grpSpPr>
            <a:xfrm>
              <a:off x="4022991" y="5324161"/>
              <a:ext cx="348415" cy="247981"/>
              <a:chOff x="5326857" y="2779521"/>
              <a:chExt cx="2283619" cy="2167129"/>
            </a:xfrm>
            <a:solidFill>
              <a:schemeClr val="bg1"/>
            </a:solidFill>
          </p:grpSpPr>
          <p:sp>
            <p:nvSpPr>
              <p:cNvPr id="18" name="Freeform 45">
                <a:extLst>
                  <a:ext uri="{FF2B5EF4-FFF2-40B4-BE49-F238E27FC236}">
                    <a16:creationId xmlns:a16="http://schemas.microsoft.com/office/drawing/2014/main" id="{0855FD4F-8D87-4964-91B4-DCA20B3A5C5D}"/>
                  </a:ext>
                </a:extLst>
              </p:cNvPr>
              <p:cNvSpPr/>
              <p:nvPr/>
            </p:nvSpPr>
            <p:spPr>
              <a:xfrm>
                <a:off x="5326857" y="3228975"/>
                <a:ext cx="1147085" cy="1083469"/>
              </a:xfrm>
              <a:custGeom>
                <a:avLst/>
                <a:gdLst>
                  <a:gd name="connsiteX0" fmla="*/ 1090612 w 1147085"/>
                  <a:gd name="connsiteY0" fmla="*/ 0 h 1083469"/>
                  <a:gd name="connsiteX1" fmla="*/ 1147085 w 1147085"/>
                  <a:gd name="connsiteY1" fmla="*/ 460567 h 1083469"/>
                  <a:gd name="connsiteX2" fmla="*/ 1078295 w 1147085"/>
                  <a:gd name="connsiteY2" fmla="*/ 504743 h 1083469"/>
                  <a:gd name="connsiteX3" fmla="*/ 1025237 w 1147085"/>
                  <a:gd name="connsiteY3" fmla="*/ 72025 h 1083469"/>
                  <a:gd name="connsiteX4" fmla="*/ 79622 w 1147085"/>
                  <a:gd name="connsiteY4" fmla="*/ 171129 h 1083469"/>
                  <a:gd name="connsiteX5" fmla="*/ 186985 w 1147085"/>
                  <a:gd name="connsiteY5" fmla="*/ 990798 h 1083469"/>
                  <a:gd name="connsiteX6" fmla="*/ 186985 w 1147085"/>
                  <a:gd name="connsiteY6" fmla="*/ 1011445 h 1083469"/>
                  <a:gd name="connsiteX7" fmla="*/ 977729 w 1147085"/>
                  <a:gd name="connsiteY7" fmla="*/ 857154 h 1083469"/>
                  <a:gd name="connsiteX8" fmla="*/ 977729 w 1147085"/>
                  <a:gd name="connsiteY8" fmla="*/ 916854 h 1083469"/>
                  <a:gd name="connsiteX9" fmla="*/ 123825 w 1147085"/>
                  <a:gd name="connsiteY9" fmla="*/ 1083469 h 1083469"/>
                  <a:gd name="connsiteX10" fmla="*/ 0 w 1147085"/>
                  <a:gd name="connsiteY10" fmla="*/ 114300 h 1083469"/>
                  <a:gd name="connsiteX11" fmla="*/ 1090612 w 1147085"/>
                  <a:gd name="connsiteY11" fmla="*/ 0 h 1083469"/>
                  <a:gd name="connsiteX0" fmla="*/ 1090612 w 1147085"/>
                  <a:gd name="connsiteY0" fmla="*/ 0 h 1083469"/>
                  <a:gd name="connsiteX1" fmla="*/ 1147085 w 1147085"/>
                  <a:gd name="connsiteY1" fmla="*/ 460567 h 1083469"/>
                  <a:gd name="connsiteX2" fmla="*/ 1078295 w 1147085"/>
                  <a:gd name="connsiteY2" fmla="*/ 504743 h 1083469"/>
                  <a:gd name="connsiteX3" fmla="*/ 1025237 w 1147085"/>
                  <a:gd name="connsiteY3" fmla="*/ 72025 h 1083469"/>
                  <a:gd name="connsiteX4" fmla="*/ 79622 w 1147085"/>
                  <a:gd name="connsiteY4" fmla="*/ 171129 h 1083469"/>
                  <a:gd name="connsiteX5" fmla="*/ 186985 w 1147085"/>
                  <a:gd name="connsiteY5" fmla="*/ 1011445 h 1083469"/>
                  <a:gd name="connsiteX6" fmla="*/ 977729 w 1147085"/>
                  <a:gd name="connsiteY6" fmla="*/ 857154 h 1083469"/>
                  <a:gd name="connsiteX7" fmla="*/ 977729 w 1147085"/>
                  <a:gd name="connsiteY7" fmla="*/ 916854 h 1083469"/>
                  <a:gd name="connsiteX8" fmla="*/ 123825 w 1147085"/>
                  <a:gd name="connsiteY8" fmla="*/ 1083469 h 1083469"/>
                  <a:gd name="connsiteX9" fmla="*/ 0 w 1147085"/>
                  <a:gd name="connsiteY9" fmla="*/ 114300 h 1083469"/>
                  <a:gd name="connsiteX10" fmla="*/ 1090612 w 1147085"/>
                  <a:gd name="connsiteY10" fmla="*/ 0 h 10834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47085" h="1083469">
                    <a:moveTo>
                      <a:pt x="1090612" y="0"/>
                    </a:moveTo>
                    <a:lnTo>
                      <a:pt x="1147085" y="460567"/>
                    </a:lnTo>
                    <a:cubicBezTo>
                      <a:pt x="1121629" y="471368"/>
                      <a:pt x="1098257" y="486098"/>
                      <a:pt x="1078295" y="504743"/>
                    </a:cubicBezTo>
                    <a:lnTo>
                      <a:pt x="1025237" y="72025"/>
                    </a:lnTo>
                    <a:lnTo>
                      <a:pt x="79622" y="171129"/>
                    </a:lnTo>
                    <a:lnTo>
                      <a:pt x="186985" y="1011445"/>
                    </a:lnTo>
                    <a:lnTo>
                      <a:pt x="977729" y="857154"/>
                    </a:lnTo>
                    <a:lnTo>
                      <a:pt x="977729" y="916854"/>
                    </a:lnTo>
                    <a:lnTo>
                      <a:pt x="123825" y="1083469"/>
                    </a:lnTo>
                    <a:lnTo>
                      <a:pt x="0" y="114300"/>
                    </a:lnTo>
                    <a:lnTo>
                      <a:pt x="1090612" y="0"/>
                    </a:ln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91436" tIns="45718" rIns="91436" bIns="45718" anchor="ctr"/>
              <a:lstStyle/>
              <a:p>
                <a:pPr algn="ctr" defTabSz="685620" eaLnBrk="1" hangingPunct="1">
                  <a:defRPr/>
                </a:pPr>
                <a:endParaRPr lang="en-US" sz="17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19" name="Oval 23">
                <a:extLst>
                  <a:ext uri="{FF2B5EF4-FFF2-40B4-BE49-F238E27FC236}">
                    <a16:creationId xmlns:a16="http://schemas.microsoft.com/office/drawing/2014/main" id="{C7ED145F-2022-4E6B-8F29-B2A8EB5186DA}"/>
                  </a:ext>
                </a:extLst>
              </p:cNvPr>
              <p:cNvSpPr/>
              <p:nvPr/>
            </p:nvSpPr>
            <p:spPr bwMode="auto">
              <a:xfrm>
                <a:off x="5472973" y="4217016"/>
                <a:ext cx="831613" cy="515322"/>
              </a:xfrm>
              <a:custGeom>
                <a:avLst/>
                <a:gdLst/>
                <a:ahLst/>
                <a:cxnLst/>
                <a:rect l="l" t="t" r="r" b="b"/>
                <a:pathLst>
                  <a:path w="831613" h="515322">
                    <a:moveTo>
                      <a:pt x="656506" y="0"/>
                    </a:moveTo>
                    <a:cubicBezTo>
                      <a:pt x="722980" y="12459"/>
                      <a:pt x="782484" y="33487"/>
                      <a:pt x="831613" y="60220"/>
                    </a:cubicBezTo>
                    <a:lnTo>
                      <a:pt x="831613" y="156807"/>
                    </a:lnTo>
                    <a:lnTo>
                      <a:pt x="790343" y="156807"/>
                    </a:lnTo>
                    <a:cubicBezTo>
                      <a:pt x="689578" y="156807"/>
                      <a:pt x="607892" y="247187"/>
                      <a:pt x="607892" y="358678"/>
                    </a:cubicBezTo>
                    <a:cubicBezTo>
                      <a:pt x="607892" y="412735"/>
                      <a:pt x="627095" y="461830"/>
                      <a:pt x="658968" y="497546"/>
                    </a:cubicBezTo>
                    <a:cubicBezTo>
                      <a:pt x="605816" y="509342"/>
                      <a:pt x="548050" y="515322"/>
                      <a:pt x="487726" y="515322"/>
                    </a:cubicBezTo>
                    <a:cubicBezTo>
                      <a:pt x="218362" y="515322"/>
                      <a:pt x="0" y="396081"/>
                      <a:pt x="0" y="248990"/>
                    </a:cubicBezTo>
                    <a:cubicBezTo>
                      <a:pt x="0" y="198934"/>
                      <a:pt x="25288" y="152104"/>
                      <a:pt x="70263" y="113194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91436" tIns="45718" rIns="91436" bIns="45718" anchor="ctr"/>
              <a:lstStyle/>
              <a:p>
                <a:pPr algn="ctr" defTabSz="685620" eaLnBrk="1" hangingPunct="1">
                  <a:defRPr/>
                </a:pPr>
                <a:endParaRPr lang="en-US" sz="17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20" name="Rounded Rectangle 13">
                <a:extLst>
                  <a:ext uri="{FF2B5EF4-FFF2-40B4-BE49-F238E27FC236}">
                    <a16:creationId xmlns:a16="http://schemas.microsoft.com/office/drawing/2014/main" id="{9A175EFA-6D45-4575-9C56-19B9FA565D7D}"/>
                  </a:ext>
                </a:extLst>
              </p:cNvPr>
              <p:cNvSpPr/>
              <p:nvPr/>
            </p:nvSpPr>
            <p:spPr bwMode="auto">
              <a:xfrm>
                <a:off x="6127748" y="3705225"/>
                <a:ext cx="1375518" cy="1241425"/>
              </a:xfrm>
              <a:custGeom>
                <a:avLst/>
                <a:gdLst/>
                <a:ahLst/>
                <a:cxnLst/>
                <a:rect l="l" t="t" r="r" b="b"/>
                <a:pathLst>
                  <a:path w="1375518" h="1241425">
                    <a:moveTo>
                      <a:pt x="880211" y="0"/>
                    </a:moveTo>
                    <a:lnTo>
                      <a:pt x="1125002" y="0"/>
                    </a:lnTo>
                    <a:cubicBezTo>
                      <a:pt x="1202113" y="0"/>
                      <a:pt x="1271265" y="34077"/>
                      <a:pt x="1317403" y="88704"/>
                    </a:cubicBezTo>
                    <a:cubicBezTo>
                      <a:pt x="1244331" y="103169"/>
                      <a:pt x="1190628" y="168346"/>
                      <a:pt x="1190628" y="246066"/>
                    </a:cubicBezTo>
                    <a:lnTo>
                      <a:pt x="1190628" y="708029"/>
                    </a:lnTo>
                    <a:lnTo>
                      <a:pt x="929175" y="708029"/>
                    </a:lnTo>
                    <a:lnTo>
                      <a:pt x="803618" y="172438"/>
                    </a:lnTo>
                    <a:close/>
                    <a:moveTo>
                      <a:pt x="481554" y="0"/>
                    </a:moveTo>
                    <a:lnTo>
                      <a:pt x="726347" y="0"/>
                    </a:lnTo>
                    <a:lnTo>
                      <a:pt x="802940" y="172436"/>
                    </a:lnTo>
                    <a:lnTo>
                      <a:pt x="674361" y="720915"/>
                    </a:lnTo>
                    <a:cubicBezTo>
                      <a:pt x="614856" y="745801"/>
                      <a:pt x="573090" y="804586"/>
                      <a:pt x="573090" y="873128"/>
                    </a:cubicBezTo>
                    <a:cubicBezTo>
                      <a:pt x="573090" y="964310"/>
                      <a:pt x="647007" y="1038227"/>
                      <a:pt x="738189" y="1038227"/>
                    </a:cubicBezTo>
                    <a:lnTo>
                      <a:pt x="1375518" y="1038227"/>
                    </a:lnTo>
                    <a:cubicBezTo>
                      <a:pt x="1351252" y="1154299"/>
                      <a:pt x="1248302" y="1241425"/>
                      <a:pt x="1125002" y="1241425"/>
                    </a:cubicBezTo>
                    <a:lnTo>
                      <a:pt x="481554" y="1241425"/>
                    </a:lnTo>
                    <a:cubicBezTo>
                      <a:pt x="358254" y="1241425"/>
                      <a:pt x="255302" y="1154298"/>
                      <a:pt x="231037" y="1038224"/>
                    </a:cubicBezTo>
                    <a:lnTo>
                      <a:pt x="165099" y="1038224"/>
                    </a:lnTo>
                    <a:cubicBezTo>
                      <a:pt x="73917" y="1038224"/>
                      <a:pt x="0" y="964307"/>
                      <a:pt x="0" y="873125"/>
                    </a:cubicBezTo>
                    <a:cubicBezTo>
                      <a:pt x="0" y="781943"/>
                      <a:pt x="73917" y="708026"/>
                      <a:pt x="165099" y="708026"/>
                    </a:cubicBezTo>
                    <a:lnTo>
                      <a:pt x="225428" y="708026"/>
                    </a:lnTo>
                    <a:lnTo>
                      <a:pt x="225428" y="256126"/>
                    </a:lnTo>
                    <a:cubicBezTo>
                      <a:pt x="225428" y="114672"/>
                      <a:pt x="340100" y="0"/>
                      <a:pt x="481554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91436" tIns="45718" rIns="91436" bIns="45718" anchor="ctr"/>
              <a:lstStyle/>
              <a:p>
                <a:pPr algn="ctr" defTabSz="685620" eaLnBrk="1" hangingPunct="1">
                  <a:defRPr/>
                </a:pPr>
                <a:endParaRPr lang="en-US" sz="17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21" name="Oval 57">
                <a:extLst>
                  <a:ext uri="{FF2B5EF4-FFF2-40B4-BE49-F238E27FC236}">
                    <a16:creationId xmlns:a16="http://schemas.microsoft.com/office/drawing/2014/main" id="{DB6FEEC2-BB3E-4F0E-8EE0-C5FED0793730}"/>
                  </a:ext>
                </a:extLst>
              </p:cNvPr>
              <p:cNvSpPr/>
              <p:nvPr/>
            </p:nvSpPr>
            <p:spPr bwMode="auto">
              <a:xfrm>
                <a:off x="6524624" y="2779521"/>
                <a:ext cx="835025" cy="835025"/>
              </a:xfrm>
              <a:prstGeom prst="ellipse">
                <a:avLst/>
              </a:pr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91436" tIns="45718" rIns="91436" bIns="45718" anchor="ctr"/>
              <a:lstStyle/>
              <a:p>
                <a:pPr algn="ctr" defTabSz="685620" eaLnBrk="1" hangingPunct="1">
                  <a:defRPr/>
                </a:pPr>
                <a:endParaRPr lang="en-US" sz="17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22" name="Rounded Rectangle 14">
                <a:extLst>
                  <a:ext uri="{FF2B5EF4-FFF2-40B4-BE49-F238E27FC236}">
                    <a16:creationId xmlns:a16="http://schemas.microsoft.com/office/drawing/2014/main" id="{2B12D44F-1156-4CBE-BD84-58F22C425D65}"/>
                  </a:ext>
                </a:extLst>
              </p:cNvPr>
              <p:cNvSpPr/>
              <p:nvPr/>
            </p:nvSpPr>
            <p:spPr bwMode="auto">
              <a:xfrm>
                <a:off x="6740522" y="3829050"/>
                <a:ext cx="869954" cy="874713"/>
              </a:xfrm>
              <a:custGeom>
                <a:avLst/>
                <a:gdLst>
                  <a:gd name="connsiteX0" fmla="*/ 744540 w 869954"/>
                  <a:gd name="connsiteY0" fmla="*/ 0 h 874713"/>
                  <a:gd name="connsiteX1" fmla="*/ 869954 w 869954"/>
                  <a:gd name="connsiteY1" fmla="*/ 125414 h 874713"/>
                  <a:gd name="connsiteX2" fmla="*/ 869953 w 869954"/>
                  <a:gd name="connsiteY2" fmla="*/ 706437 h 874713"/>
                  <a:gd name="connsiteX3" fmla="*/ 869952 w 869954"/>
                  <a:gd name="connsiteY3" fmla="*/ 749299 h 874713"/>
                  <a:gd name="connsiteX4" fmla="*/ 744538 w 869954"/>
                  <a:gd name="connsiteY4" fmla="*/ 874713 h 874713"/>
                  <a:gd name="connsiteX5" fmla="*/ 125414 w 869954"/>
                  <a:gd name="connsiteY5" fmla="*/ 874712 h 874713"/>
                  <a:gd name="connsiteX6" fmla="*/ 0 w 869954"/>
                  <a:gd name="connsiteY6" fmla="*/ 749298 h 874713"/>
                  <a:gd name="connsiteX7" fmla="*/ 1 w 869954"/>
                  <a:gd name="connsiteY7" fmla="*/ 749299 h 874713"/>
                  <a:gd name="connsiteX8" fmla="*/ 125415 w 869954"/>
                  <a:gd name="connsiteY8" fmla="*/ 623885 h 874713"/>
                  <a:gd name="connsiteX9" fmla="*/ 619126 w 869954"/>
                  <a:gd name="connsiteY9" fmla="*/ 623885 h 874713"/>
                  <a:gd name="connsiteX10" fmla="*/ 619126 w 869954"/>
                  <a:gd name="connsiteY10" fmla="*/ 125414 h 874713"/>
                  <a:gd name="connsiteX11" fmla="*/ 744540 w 869954"/>
                  <a:gd name="connsiteY11" fmla="*/ 0 h 874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69954" h="874713">
                    <a:moveTo>
                      <a:pt x="744540" y="0"/>
                    </a:moveTo>
                    <a:cubicBezTo>
                      <a:pt x="813804" y="0"/>
                      <a:pt x="869954" y="56150"/>
                      <a:pt x="869954" y="125414"/>
                    </a:cubicBezTo>
                    <a:cubicBezTo>
                      <a:pt x="869954" y="319088"/>
                      <a:pt x="869953" y="512763"/>
                      <a:pt x="869953" y="706437"/>
                    </a:cubicBezTo>
                    <a:cubicBezTo>
                      <a:pt x="869953" y="720724"/>
                      <a:pt x="869952" y="735012"/>
                      <a:pt x="869952" y="749299"/>
                    </a:cubicBezTo>
                    <a:cubicBezTo>
                      <a:pt x="869952" y="818563"/>
                      <a:pt x="813802" y="874713"/>
                      <a:pt x="744538" y="874713"/>
                    </a:cubicBezTo>
                    <a:lnTo>
                      <a:pt x="125414" y="874712"/>
                    </a:lnTo>
                    <a:cubicBezTo>
                      <a:pt x="56150" y="874712"/>
                      <a:pt x="0" y="818562"/>
                      <a:pt x="0" y="749298"/>
                    </a:cubicBezTo>
                    <a:lnTo>
                      <a:pt x="1" y="749299"/>
                    </a:lnTo>
                    <a:cubicBezTo>
                      <a:pt x="1" y="680035"/>
                      <a:pt x="56151" y="623885"/>
                      <a:pt x="125415" y="623885"/>
                    </a:cubicBezTo>
                    <a:lnTo>
                      <a:pt x="619126" y="623885"/>
                    </a:lnTo>
                    <a:lnTo>
                      <a:pt x="619126" y="125414"/>
                    </a:lnTo>
                    <a:cubicBezTo>
                      <a:pt x="619126" y="56150"/>
                      <a:pt x="675276" y="0"/>
                      <a:pt x="744540" y="0"/>
                    </a:cubicBezTo>
                    <a:close/>
                  </a:path>
                </a:pathLst>
              </a:custGeom>
              <a:grpFill/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lIns="91436" tIns="45718" rIns="91436" bIns="45718" anchor="ctr"/>
              <a:lstStyle/>
              <a:p>
                <a:pPr algn="ctr" defTabSz="685620" eaLnBrk="1" hangingPunct="1">
                  <a:defRPr/>
                </a:pPr>
                <a:endParaRPr lang="en-US" sz="17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2827696" cy="584775"/>
            <a:chOff x="493007" y="224297"/>
            <a:chExt cx="2827183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2489332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APPROACH</a:t>
              </a: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09401" y="816551"/>
            <a:ext cx="10901953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Since, we have the two input values i.e. the </a:t>
            </a:r>
            <a:r>
              <a:rPr lang="en-US" altLang="zh-CN" sz="2400" dirty="0" err="1">
                <a:solidFill>
                  <a:schemeClr val="bg1"/>
                </a:solidFill>
              </a:rPr>
              <a:t>lat</a:t>
            </a:r>
            <a:r>
              <a:rPr lang="en-US" altLang="zh-CN" sz="2400" dirty="0">
                <a:solidFill>
                  <a:schemeClr val="bg1"/>
                </a:solidFill>
              </a:rPr>
              <a:t> and long values, we calculate the maximum zoom level that can be attained for all the images and then this zoom level is fixed.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Now, level by level we zoom out from this maximum zoom level image and get the final image at zoom level 0.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In order to do so we take reference from Bing Map Tile systems.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Now using reference from Bing Tile Map systems,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We calculate the </a:t>
            </a:r>
            <a:r>
              <a:rPr lang="en-US" altLang="zh-CN" sz="2400" dirty="0" err="1">
                <a:solidFill>
                  <a:schemeClr val="bg1"/>
                </a:solidFill>
              </a:rPr>
              <a:t>tileX</a:t>
            </a:r>
            <a:r>
              <a:rPr lang="en-US" altLang="zh-CN" sz="2400" dirty="0">
                <a:solidFill>
                  <a:schemeClr val="bg1"/>
                </a:solidFill>
              </a:rPr>
              <a:t> and </a:t>
            </a:r>
            <a:r>
              <a:rPr lang="en-US" altLang="zh-CN" sz="2400" dirty="0" err="1">
                <a:solidFill>
                  <a:schemeClr val="bg1"/>
                </a:solidFill>
              </a:rPr>
              <a:t>tileY</a:t>
            </a:r>
            <a:r>
              <a:rPr lang="en-US" altLang="zh-CN" sz="2400" dirty="0">
                <a:solidFill>
                  <a:schemeClr val="bg1"/>
                </a:solidFill>
              </a:rPr>
              <a:t> values for which, we take into consideration the </a:t>
            </a:r>
            <a:r>
              <a:rPr lang="en-US" altLang="zh-CN" sz="2400" dirty="0" err="1">
                <a:solidFill>
                  <a:schemeClr val="bg1"/>
                </a:solidFill>
              </a:rPr>
              <a:t>lat</a:t>
            </a:r>
            <a:r>
              <a:rPr lang="en-US" altLang="zh-CN" sz="2400" dirty="0">
                <a:solidFill>
                  <a:schemeClr val="bg1"/>
                </a:solidFill>
              </a:rPr>
              <a:t>, long values and the maximum zoom level.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Now, using the starting and ending tile tuples we get the list of all intermediate </a:t>
            </a:r>
            <a:r>
              <a:rPr lang="en-US" altLang="zh-CN" sz="2400" dirty="0" err="1">
                <a:solidFill>
                  <a:schemeClr val="bg1"/>
                </a:solidFill>
              </a:rPr>
              <a:t>tileX</a:t>
            </a:r>
            <a:r>
              <a:rPr lang="en-US" altLang="zh-CN" sz="2400" dirty="0">
                <a:solidFill>
                  <a:schemeClr val="bg1"/>
                </a:solidFill>
              </a:rPr>
              <a:t> and </a:t>
            </a:r>
            <a:r>
              <a:rPr lang="en-US" altLang="zh-CN" sz="2400" dirty="0" err="1">
                <a:solidFill>
                  <a:schemeClr val="bg1"/>
                </a:solidFill>
              </a:rPr>
              <a:t>tileY</a:t>
            </a:r>
            <a:r>
              <a:rPr lang="en-US" altLang="zh-CN" sz="2400" dirty="0">
                <a:solidFill>
                  <a:schemeClr val="bg1"/>
                </a:solidFill>
              </a:rPr>
              <a:t> values.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Using the </a:t>
            </a:r>
            <a:r>
              <a:rPr lang="en-US" altLang="zh-CN" sz="2400" dirty="0" err="1">
                <a:solidFill>
                  <a:schemeClr val="bg1"/>
                </a:solidFill>
              </a:rPr>
              <a:t>tileX</a:t>
            </a:r>
            <a:r>
              <a:rPr lang="en-US" altLang="zh-CN" sz="2400" dirty="0">
                <a:solidFill>
                  <a:schemeClr val="bg1"/>
                </a:solidFill>
              </a:rPr>
              <a:t> and </a:t>
            </a:r>
            <a:r>
              <a:rPr lang="en-US" altLang="zh-CN" sz="2400" dirty="0" err="1">
                <a:solidFill>
                  <a:schemeClr val="bg1"/>
                </a:solidFill>
              </a:rPr>
              <a:t>tileY</a:t>
            </a:r>
            <a:r>
              <a:rPr lang="en-US" altLang="zh-CN" sz="2400" dirty="0">
                <a:solidFill>
                  <a:schemeClr val="bg1"/>
                </a:solidFill>
              </a:rPr>
              <a:t> values with the zoom level information, the quad key is calculated.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Finally, the </a:t>
            </a:r>
            <a:r>
              <a:rPr lang="en-US" altLang="zh-CN" sz="2400" dirty="0" err="1">
                <a:solidFill>
                  <a:schemeClr val="bg1"/>
                </a:solidFill>
              </a:rPr>
              <a:t>maptiles</a:t>
            </a:r>
            <a:r>
              <a:rPr lang="en-US" altLang="zh-CN" sz="2400" dirty="0">
                <a:solidFill>
                  <a:schemeClr val="bg1"/>
                </a:solidFill>
              </a:rPr>
              <a:t> are downloaded using these quad key values.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Then, all the </a:t>
            </a:r>
            <a:r>
              <a:rPr lang="en-US" altLang="zh-CN" sz="2400" dirty="0" err="1">
                <a:solidFill>
                  <a:schemeClr val="bg1"/>
                </a:solidFill>
              </a:rPr>
              <a:t>maptiles</a:t>
            </a:r>
            <a:r>
              <a:rPr lang="en-US" altLang="zh-CN" sz="2400" dirty="0">
                <a:solidFill>
                  <a:schemeClr val="bg1"/>
                </a:solidFill>
              </a:rPr>
              <a:t> are stitched together to get the final output image.</a:t>
            </a:r>
          </a:p>
        </p:txBody>
      </p:sp>
    </p:spTree>
    <p:extLst>
      <p:ext uri="{BB962C8B-B14F-4D97-AF65-F5344CB8AC3E}">
        <p14:creationId xmlns:p14="http://schemas.microsoft.com/office/powerpoint/2010/main" val="2452346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6627391" cy="584775"/>
            <a:chOff x="493007" y="224297"/>
            <a:chExt cx="6626188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6288337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EXAMPLE/RUN THE PROGRAM</a:t>
              </a:r>
              <a:endParaRPr lang="zh-CN" altLang="en-US" sz="32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" name="文本框 17">
            <a:extLst>
              <a:ext uri="{FF2B5EF4-FFF2-40B4-BE49-F238E27FC236}">
                <a16:creationId xmlns:a16="http://schemas.microsoft.com/office/drawing/2014/main" id="{74DF0623-A486-4DD6-AD5A-65BB608C728E}"/>
              </a:ext>
            </a:extLst>
          </p:cNvPr>
          <p:cNvSpPr txBox="1"/>
          <p:nvPr/>
        </p:nvSpPr>
        <p:spPr>
          <a:xfrm>
            <a:off x="809400" y="879548"/>
            <a:ext cx="10624793" cy="5323763"/>
          </a:xfrm>
          <a:prstGeom prst="rect">
            <a:avLst/>
          </a:prstGeom>
          <a:noFill/>
        </p:spPr>
        <p:txBody>
          <a:bodyPr wrap="square" lIns="0" tIns="45719" rIns="0" bIns="45719">
            <a:spAutoFit/>
          </a:bodyPr>
          <a:lstStyle/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HW3.py: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     	python HW3.py &lt;lat1,lon1,lat2,lon2&gt;(no space)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	lat1,lon1,lat2,lon2: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		-the longitude and latitude of the bounding box.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		-left top corner :lat1,lon1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		-right bottom corner: lat2,lon2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output: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	image.jpg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	cutImage.jpg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Example:</a:t>
            </a:r>
          </a:p>
          <a:p>
            <a:pPr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dirty="0">
                <a:solidFill>
                  <a:schemeClr val="bg1"/>
                </a:solidFill>
              </a:rPr>
              <a:t>	python HW3.py 41.839468,-87.629517,41.831192,-87.623510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07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2111154" cy="584775"/>
            <a:chOff x="493007" y="224297"/>
            <a:chExt cx="2110771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1772920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RESULT</a:t>
              </a:r>
              <a:endParaRPr lang="zh-CN" altLang="en-US" sz="32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08DD332-FCEC-44FC-A8C1-E5BE764C7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654249" y="-940449"/>
            <a:ext cx="4883502" cy="87388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8AA9AE-7D97-451B-9BDE-13DDD53075B0}"/>
              </a:ext>
            </a:extLst>
          </p:cNvPr>
          <p:cNvSpPr txBox="1"/>
          <p:nvPr/>
        </p:nvSpPr>
        <p:spPr>
          <a:xfrm>
            <a:off x="3947979" y="5831271"/>
            <a:ext cx="527152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Created Original image : image.jpg</a:t>
            </a:r>
          </a:p>
        </p:txBody>
      </p:sp>
    </p:spTree>
    <p:extLst>
      <p:ext uri="{BB962C8B-B14F-4D97-AF65-F5344CB8AC3E}">
        <p14:creationId xmlns:p14="http://schemas.microsoft.com/office/powerpoint/2010/main" val="3061636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3157915" cy="584775"/>
            <a:chOff x="493007" y="224297"/>
            <a:chExt cx="3157342" cy="585929"/>
          </a:xfrm>
        </p:grpSpPr>
        <p:sp>
          <p:nvSpPr>
            <p:cNvPr id="3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2819491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RESULT(</a:t>
              </a:r>
              <a:r>
                <a:rPr lang="en-US" altLang="zh-CN" sz="3200" dirty="0" err="1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cont</a:t>
              </a:r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)</a:t>
              </a:r>
              <a:endParaRPr lang="zh-CN" altLang="en-US" sz="32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902A668B-15FC-4FE5-BC4A-5528ADDD90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11093" y="-877597"/>
            <a:ext cx="4569814" cy="84502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BB23A1-70A4-4CC0-AEF5-4B6B0216D5EB}"/>
              </a:ext>
            </a:extLst>
          </p:cNvPr>
          <p:cNvSpPr txBox="1"/>
          <p:nvPr/>
        </p:nvSpPr>
        <p:spPr>
          <a:xfrm>
            <a:off x="3947979" y="5831271"/>
            <a:ext cx="5271523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Created Cut image : cutImage.jpg</a:t>
            </a:r>
          </a:p>
        </p:txBody>
      </p:sp>
    </p:spTree>
    <p:extLst>
      <p:ext uri="{BB962C8B-B14F-4D97-AF65-F5344CB8AC3E}">
        <p14:creationId xmlns:p14="http://schemas.microsoft.com/office/powerpoint/2010/main" val="59260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3329437" cy="584775"/>
            <a:chOff x="493007" y="224297"/>
            <a:chExt cx="3328832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2990981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3200" dirty="0">
                  <a:solidFill>
                    <a:srgbClr val="FFFFFF"/>
                  </a:solidFill>
                </a:rPr>
                <a:t>REFERENCES</a:t>
              </a:r>
              <a:endParaRPr lang="zh-CN" altLang="en-US" sz="3200" dirty="0">
                <a:solidFill>
                  <a:schemeClr val="bg1"/>
                </a:solidFill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6" name="文本框 17">
            <a:extLst>
              <a:ext uri="{FF2B5EF4-FFF2-40B4-BE49-F238E27FC236}">
                <a16:creationId xmlns:a16="http://schemas.microsoft.com/office/drawing/2014/main" id="{74DF0623-A486-4DD6-AD5A-65BB608C728E}"/>
              </a:ext>
            </a:extLst>
          </p:cNvPr>
          <p:cNvSpPr txBox="1"/>
          <p:nvPr/>
        </p:nvSpPr>
        <p:spPr>
          <a:xfrm>
            <a:off x="1012825" y="1173163"/>
            <a:ext cx="10166350" cy="308993"/>
          </a:xfrm>
          <a:prstGeom prst="rect">
            <a:avLst/>
          </a:prstGeom>
          <a:noFill/>
        </p:spPr>
        <p:txBody>
          <a:bodyPr lIns="0" tIns="45719" rIns="0" bIns="45719">
            <a:spAutoFit/>
          </a:bodyPr>
          <a:lstStyle/>
          <a:p>
            <a:pPr marL="228600" indent="-228600" algn="just"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endParaRPr lang="zh-CN" altLang="en-US" sz="1200" dirty="0">
              <a:solidFill>
                <a:srgbClr val="FFFFFF"/>
              </a:solidFill>
              <a:latin typeface="+mn-ea"/>
              <a:ea typeface="+mn-ea"/>
            </a:endParaRPr>
          </a:p>
        </p:txBody>
      </p:sp>
      <p:sp>
        <p:nvSpPr>
          <p:cNvPr id="7" name="文本框 17">
            <a:extLst>
              <a:ext uri="{FF2B5EF4-FFF2-40B4-BE49-F238E27FC236}">
                <a16:creationId xmlns:a16="http://schemas.microsoft.com/office/drawing/2014/main" id="{06E26D7B-09B4-4BB4-B276-95E0FCC3C904}"/>
              </a:ext>
            </a:extLst>
          </p:cNvPr>
          <p:cNvSpPr txBox="1"/>
          <p:nvPr/>
        </p:nvSpPr>
        <p:spPr>
          <a:xfrm>
            <a:off x="665164" y="1173163"/>
            <a:ext cx="11091621" cy="830995"/>
          </a:xfrm>
          <a:prstGeom prst="rect">
            <a:avLst/>
          </a:prstGeom>
          <a:noFill/>
        </p:spPr>
        <p:txBody>
          <a:bodyPr wrap="square" lIns="0" tIns="45719" rIns="0" bIns="45719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altLang="zh-CN" sz="2400" dirty="0">
                <a:solidFill>
                  <a:schemeClr val="bg1"/>
                </a:solidFill>
                <a:cs typeface="Arial" panose="020B0604020202020204" pitchFamily="34" charset="0"/>
              </a:rPr>
              <a:t>Bing Map Tile System “https://msdn.microsoft.com/</a:t>
            </a:r>
            <a:r>
              <a:rPr lang="en-IN" altLang="zh-CN" sz="2400" dirty="0" err="1">
                <a:solidFill>
                  <a:schemeClr val="bg1"/>
                </a:solidFill>
                <a:cs typeface="Arial" panose="020B0604020202020204" pitchFamily="34" charset="0"/>
              </a:rPr>
              <a:t>en</a:t>
            </a:r>
            <a:r>
              <a:rPr lang="en-IN" altLang="zh-CN" sz="2400" dirty="0">
                <a:solidFill>
                  <a:schemeClr val="bg1"/>
                </a:solidFill>
                <a:cs typeface="Arial" panose="020B0604020202020204" pitchFamily="34" charset="0"/>
              </a:rPr>
              <a:t>-us/library/bb259689.aspx”</a:t>
            </a:r>
          </a:p>
        </p:txBody>
      </p:sp>
    </p:spTree>
    <p:extLst>
      <p:ext uri="{BB962C8B-B14F-4D97-AF65-F5344CB8AC3E}">
        <p14:creationId xmlns:p14="http://schemas.microsoft.com/office/powerpoint/2010/main" val="67533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>
            <a:extLst>
              <a:ext uri="{FF2B5EF4-FFF2-40B4-BE49-F238E27FC236}">
                <a16:creationId xmlns:a16="http://schemas.microsoft.com/office/drawing/2014/main" id="{E8D323C0-BCC8-4AED-900F-705C8B54AF98}"/>
              </a:ext>
            </a:extLst>
          </p:cNvPr>
          <p:cNvSpPr/>
          <p:nvPr/>
        </p:nvSpPr>
        <p:spPr>
          <a:xfrm>
            <a:off x="0" y="0"/>
            <a:ext cx="12192000" cy="121602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 defTabSz="914377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363" name="矩形 40">
            <a:extLst>
              <a:ext uri="{FF2B5EF4-FFF2-40B4-BE49-F238E27FC236}">
                <a16:creationId xmlns:a16="http://schemas.microsoft.com/office/drawing/2014/main" id="{AFB854C5-3611-4769-A2DF-065D861E5A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7254" y="-114300"/>
            <a:ext cx="4084768" cy="1569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96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Outline</a:t>
            </a:r>
            <a:endParaRPr lang="zh-CN" altLang="en-US" sz="9600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81ECDE2-9B08-406D-95CA-F45030D3C38B}"/>
              </a:ext>
            </a:extLst>
          </p:cNvPr>
          <p:cNvSpPr txBox="1"/>
          <p:nvPr/>
        </p:nvSpPr>
        <p:spPr>
          <a:xfrm>
            <a:off x="291072" y="1330325"/>
            <a:ext cx="6605908" cy="5262977"/>
          </a:xfrm>
          <a:prstGeom prst="rect">
            <a:avLst/>
          </a:prstGeom>
          <a:noFill/>
        </p:spPr>
        <p:txBody>
          <a:bodyPr wrap="square" lIns="91438" tIns="45719" rIns="91438" bIns="45719">
            <a:spAutoFit/>
          </a:bodyPr>
          <a:lstStyle/>
          <a:p>
            <a:pPr marL="457200" lvl="0" indent="-457200" defTabSz="914377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rgbClr val="FFFFFF"/>
                </a:solidFill>
                <a:cs typeface="Arial" panose="020B0604020202020204" pitchFamily="34" charset="0"/>
              </a:rPr>
              <a:t>OVERVIEW</a:t>
            </a:r>
            <a:endParaRPr lang="en-US" altLang="zh-CN" sz="2800" dirty="0">
              <a:solidFill>
                <a:srgbClr val="FFFFFF"/>
              </a:solidFill>
              <a:ea typeface="+mn-ea"/>
              <a:cs typeface="Arial" panose="020B0604020202020204" pitchFamily="34" charset="0"/>
            </a:endParaRPr>
          </a:p>
          <a:p>
            <a:pPr marL="457200" indent="-457200" defTabSz="914377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INTRODUCTION</a:t>
            </a:r>
          </a:p>
          <a:p>
            <a:pPr marL="912813" lvl="1" indent="-457200" defTabSz="914377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Bing Maps Tile System</a:t>
            </a:r>
            <a:endParaRPr lang="zh-CN" altLang="en-US" sz="2800" dirty="0">
              <a:solidFill>
                <a:schemeClr val="bg1"/>
              </a:solidFill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912813" lvl="1" indent="-457200" eaLnBrk="1" hangingPunct="1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prstClr val="white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Mercator projection</a:t>
            </a:r>
          </a:p>
          <a:p>
            <a:pPr marL="912813" lvl="1" indent="-457200" eaLnBrk="1" hangingPunct="1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FFFFFF"/>
                </a:solidFill>
                <a:cs typeface="Arial" panose="020B0604020202020204" pitchFamily="34" charset="0"/>
              </a:rPr>
              <a:t>Retrieving </a:t>
            </a:r>
            <a:r>
              <a:rPr lang="en-US" altLang="zh-CN" sz="2800" dirty="0" err="1">
                <a:solidFill>
                  <a:srgbClr val="FFFFFF"/>
                </a:solidFill>
                <a:cs typeface="Arial" panose="020B0604020202020204" pitchFamily="34" charset="0"/>
              </a:rPr>
              <a:t>QuadKey</a:t>
            </a:r>
            <a:endParaRPr lang="en-US" altLang="zh-CN" sz="2800" dirty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marL="912813" lvl="1" indent="-457200" eaLnBrk="1" hangingPunct="1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FFFFFF"/>
                </a:solidFill>
                <a:cs typeface="Arial" panose="020B0604020202020204" pitchFamily="34" charset="0"/>
              </a:rPr>
              <a:t>Retrieving </a:t>
            </a:r>
            <a:r>
              <a:rPr lang="en-US" altLang="zh-CN" sz="2800" dirty="0" err="1">
                <a:solidFill>
                  <a:srgbClr val="FFFFFF"/>
                </a:solidFill>
                <a:cs typeface="Arial" panose="020B0604020202020204" pitchFamily="34" charset="0"/>
              </a:rPr>
              <a:t>QuadKey</a:t>
            </a:r>
            <a:r>
              <a:rPr lang="en-US" altLang="zh-CN" sz="2800" dirty="0">
                <a:solidFill>
                  <a:srgbClr val="FFFFFF"/>
                </a:solidFill>
                <a:cs typeface="Arial" panose="020B0604020202020204" pitchFamily="34" charset="0"/>
              </a:rPr>
              <a:t> Matrix(Bounding Box)</a:t>
            </a:r>
          </a:p>
          <a:p>
            <a:pPr marL="912813" lvl="1" indent="-457200" eaLnBrk="1" hangingPunct="1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FFFFFF"/>
                </a:solidFill>
                <a:cs typeface="Arial" panose="020B0604020202020204" pitchFamily="34" charset="0"/>
              </a:rPr>
              <a:t>Obtaining level which has highest resolution</a:t>
            </a:r>
          </a:p>
          <a:p>
            <a:pPr marL="912813" lvl="1" indent="-457200" eaLnBrk="1" hangingPunct="1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FFFFFF"/>
                </a:solidFill>
                <a:cs typeface="Arial" panose="020B0604020202020204" pitchFamily="34" charset="0"/>
              </a:rPr>
              <a:t>Downloading and stitching all the tiles</a:t>
            </a:r>
          </a:p>
          <a:p>
            <a:pPr marL="457200" indent="-457200" eaLnBrk="1" hangingPunct="1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FFFFFF"/>
                </a:solidFill>
                <a:cs typeface="Arial" panose="020B0604020202020204" pitchFamily="34" charset="0"/>
              </a:rPr>
              <a:t>APPROACH</a:t>
            </a:r>
          </a:p>
        </p:txBody>
      </p:sp>
      <p:sp>
        <p:nvSpPr>
          <p:cNvPr id="2" name="矩形 1"/>
          <p:cNvSpPr/>
          <p:nvPr/>
        </p:nvSpPr>
        <p:spPr>
          <a:xfrm>
            <a:off x="6990588" y="1330325"/>
            <a:ext cx="498868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defTabSz="914377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prstClr val="white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EXAMPLE/RUN THE PROGRAM</a:t>
            </a:r>
            <a:endParaRPr lang="zh-CN" altLang="en-US" sz="2800" dirty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marL="457200" lvl="0" indent="-457200" defTabSz="914377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prstClr val="white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RESULT</a:t>
            </a:r>
            <a:endParaRPr lang="zh-CN" altLang="en-US" sz="2800" dirty="0">
              <a:solidFill>
                <a:srgbClr val="FFFFFF"/>
              </a:solidFill>
              <a:cs typeface="Arial" panose="020B0604020202020204" pitchFamily="34" charset="0"/>
            </a:endParaRPr>
          </a:p>
          <a:p>
            <a:pPr marL="457200" lvl="0" indent="-457200" defTabSz="914377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zh-CN" sz="2800" dirty="0">
                <a:solidFill>
                  <a:srgbClr val="FFFFFF"/>
                </a:solidFill>
                <a:cs typeface="Arial" panose="020B0604020202020204" pitchFamily="34" charset="0"/>
              </a:rPr>
              <a:t>REFERENCES</a:t>
            </a:r>
            <a:endParaRPr lang="zh-CN" altLang="en-US" sz="2800" dirty="0">
              <a:solidFill>
                <a:prstClr val="white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E682D5CD-C313-4C2C-8C84-B5012CCEF495}"/>
              </a:ext>
            </a:extLst>
          </p:cNvPr>
          <p:cNvSpPr txBox="1"/>
          <p:nvPr/>
        </p:nvSpPr>
        <p:spPr>
          <a:xfrm>
            <a:off x="809406" y="1157059"/>
            <a:ext cx="10166350" cy="2495425"/>
          </a:xfrm>
          <a:prstGeom prst="rect">
            <a:avLst/>
          </a:prstGeom>
          <a:noFill/>
        </p:spPr>
        <p:txBody>
          <a:bodyPr lIns="0" tIns="45719" rIns="0" bIns="45719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sz="3200" dirty="0">
                <a:solidFill>
                  <a:schemeClr val="bg1"/>
                </a:solidFill>
              </a:rPr>
              <a:t>The main objective is to develop a program to automatically download an aerial imagery from Bing imagery rest service for a given latitude / longitude bounding box using the Bing Maps Tile System.</a:t>
            </a:r>
          </a:p>
          <a:p>
            <a:pPr defTabSz="914377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pSp>
        <p:nvGrpSpPr>
          <p:cNvPr id="18435" name="组合 20">
            <a:extLst>
              <a:ext uri="{FF2B5EF4-FFF2-40B4-BE49-F238E27FC236}">
                <a16:creationId xmlns:a16="http://schemas.microsoft.com/office/drawing/2014/main" id="{E5AB5BE8-E3D1-4FC2-BFE6-4A7710B54F04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2728893" cy="584775"/>
            <a:chOff x="493007" y="224297"/>
            <a:chExt cx="2728362" cy="585929"/>
          </a:xfrm>
        </p:grpSpPr>
        <p:sp>
          <p:nvSpPr>
            <p:cNvPr id="18438" name="文本框 21">
              <a:extLst>
                <a:ext uri="{FF2B5EF4-FFF2-40B4-BE49-F238E27FC236}">
                  <a16:creationId xmlns:a16="http://schemas.microsoft.com/office/drawing/2014/main" id="{1C6CE0B9-52A2-407D-87FF-FEFA9E3502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2390511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rgbClr val="FFFFFF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OVERVIEW</a:t>
              </a:r>
              <a:endParaRPr lang="zh-CN" altLang="en-US" sz="3200" dirty="0">
                <a:solidFill>
                  <a:srgbClr val="FFFFFF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E983BA7E-8C1C-4FCE-A4E8-ED7F473046C0}"/>
                </a:ext>
              </a:extLst>
            </p:cNvPr>
            <p:cNvSpPr/>
            <p:nvPr/>
          </p:nvSpPr>
          <p:spPr>
            <a:xfrm rot="5400000">
              <a:off x="478481" y="420154"/>
              <a:ext cx="222689" cy="193638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3667671" cy="584775"/>
            <a:chOff x="493007" y="224297"/>
            <a:chExt cx="3666996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3329145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INTRODUCTION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353474" y="1661447"/>
            <a:ext cx="115461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</a:rPr>
              <a:t>The projection, coordinate systems, and addressing scheme of the map tiles are collectively called the Bing Maps Tile System.</a:t>
            </a:r>
          </a:p>
        </p:txBody>
      </p:sp>
      <p:grpSp>
        <p:nvGrpSpPr>
          <p:cNvPr id="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1089658" y="816550"/>
            <a:ext cx="4691734" cy="584775"/>
            <a:chOff x="493007" y="224297"/>
            <a:chExt cx="4690870" cy="585929"/>
          </a:xfrm>
        </p:grpSpPr>
        <p:sp>
          <p:nvSpPr>
            <p:cNvPr id="7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4353019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Bing Maps Tile System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3667671" cy="584775"/>
            <a:chOff x="493007" y="224297"/>
            <a:chExt cx="3666996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3329145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INTRODUCTION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809402" y="1678253"/>
            <a:ext cx="1084091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</a:rPr>
              <a:t>It’s a conformal projection- preserves the shape of relatively small objects.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</a:rPr>
              <a:t>It’s a cylindrical projection- north and south are always straight up and down, and west and east are always straight left and right.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</a:rPr>
              <a:t>Use the spherical form to simplify the calculations.</a:t>
            </a:r>
          </a:p>
        </p:txBody>
      </p:sp>
      <p:grpSp>
        <p:nvGrpSpPr>
          <p:cNvPr id="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1054489" y="816550"/>
            <a:ext cx="4028347" cy="584775"/>
            <a:chOff x="493007" y="224297"/>
            <a:chExt cx="4027607" cy="585929"/>
          </a:xfrm>
        </p:grpSpPr>
        <p:sp>
          <p:nvSpPr>
            <p:cNvPr id="7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3689756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Mercator projection</a:t>
              </a: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93868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3667671" cy="584775"/>
            <a:chOff x="493007" y="224297"/>
            <a:chExt cx="3666996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3329145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INTRODUCTION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568326" y="1450428"/>
            <a:ext cx="10981083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To optimize the indexing and storage of tiles, the two-dimensional tile XY coordinates of Bing map tile system are combined into one-dimensional strings called </a:t>
            </a:r>
            <a:r>
              <a:rPr lang="en-US" altLang="zh-CN" sz="2800" dirty="0" err="1">
                <a:solidFill>
                  <a:schemeClr val="bg1"/>
                </a:solidFill>
              </a:rPr>
              <a:t>quadtree</a:t>
            </a:r>
            <a:r>
              <a:rPr lang="en-US" altLang="zh-CN" sz="2800" dirty="0">
                <a:solidFill>
                  <a:schemeClr val="bg1"/>
                </a:solidFill>
              </a:rPr>
              <a:t> keys, or “</a:t>
            </a:r>
            <a:r>
              <a:rPr lang="en-US" altLang="zh-CN" sz="2800" dirty="0" err="1">
                <a:solidFill>
                  <a:schemeClr val="bg1"/>
                </a:solidFill>
              </a:rPr>
              <a:t>Quadkeys</a:t>
            </a:r>
            <a:r>
              <a:rPr lang="en-US" altLang="zh-CN" sz="2800" dirty="0">
                <a:solidFill>
                  <a:schemeClr val="bg1"/>
                </a:solidFill>
              </a:rPr>
              <a:t>” for short.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Retrieving quad key requires 3 steps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Converting given </a:t>
            </a:r>
            <a:r>
              <a:rPr lang="en-US" altLang="zh-CN" sz="2800" dirty="0" err="1">
                <a:solidFill>
                  <a:schemeClr val="bg1"/>
                </a:solidFill>
              </a:rPr>
              <a:t>lat</a:t>
            </a:r>
            <a:r>
              <a:rPr lang="en-US" altLang="zh-CN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 err="1">
                <a:solidFill>
                  <a:schemeClr val="bg1"/>
                </a:solidFill>
              </a:rPr>
              <a:t>lon</a:t>
            </a:r>
            <a:r>
              <a:rPr lang="en-US" altLang="zh-CN" sz="2800" dirty="0">
                <a:solidFill>
                  <a:schemeClr val="bg1"/>
                </a:solidFill>
              </a:rPr>
              <a:t> to pixels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Converting pixels to tiles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Converting tiles to </a:t>
            </a:r>
            <a:r>
              <a:rPr lang="en-US" altLang="zh-CN" sz="2800" dirty="0" err="1">
                <a:solidFill>
                  <a:schemeClr val="bg1"/>
                </a:solidFill>
              </a:rPr>
              <a:t>qudakey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All the three methods are referred from Microsoft Bing map tile system documentation</a:t>
            </a:r>
          </a:p>
        </p:txBody>
      </p:sp>
      <p:grpSp>
        <p:nvGrpSpPr>
          <p:cNvPr id="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1098451" y="816550"/>
            <a:ext cx="4304063" cy="584775"/>
            <a:chOff x="493007" y="224297"/>
            <a:chExt cx="4303273" cy="585929"/>
          </a:xfrm>
        </p:grpSpPr>
        <p:sp>
          <p:nvSpPr>
            <p:cNvPr id="7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3965422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Retrieving </a:t>
              </a:r>
              <a:r>
                <a:rPr lang="en-US" altLang="zh-CN" sz="3200" dirty="0" err="1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QuadKey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0695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3667671" cy="584775"/>
            <a:chOff x="493007" y="224297"/>
            <a:chExt cx="3666996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3329145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INTRODUCTION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219473" y="1164134"/>
            <a:ext cx="11641349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 err="1">
                <a:solidFill>
                  <a:schemeClr val="bg1"/>
                </a:solidFill>
              </a:rPr>
              <a:t>Quadkey</a:t>
            </a:r>
            <a:r>
              <a:rPr lang="en-US" altLang="zh-CN" sz="2800" dirty="0">
                <a:solidFill>
                  <a:schemeClr val="bg1"/>
                </a:solidFill>
              </a:rPr>
              <a:t> matrix represents a group of tiles in a map which comes under over required bounding box. Steps to retrieve this matrix involves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Get max tile which is on top left of bounding box using input 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Get min tile which is on bottom right of bounding box using input 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Tile 1 has max longitude and min latitude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Tile 2 has max latitude and min longitude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An Iterator function is written to calculate all the remaining tiles in between max y value to min y value with respect to max X value to min v value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The polynomial is converted to matrix of </a:t>
            </a:r>
            <a:r>
              <a:rPr lang="en-US" altLang="zh-CN" sz="2800" dirty="0" err="1">
                <a:solidFill>
                  <a:schemeClr val="bg1"/>
                </a:solidFill>
              </a:rPr>
              <a:t>quadkeys</a:t>
            </a:r>
            <a:r>
              <a:rPr lang="en-US" altLang="zh-CN" sz="2800" dirty="0">
                <a:solidFill>
                  <a:schemeClr val="bg1"/>
                </a:solidFill>
              </a:rPr>
              <a:t> with Y max rows and X max columns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Quad matrix = (YMAX) X (XMAX)</a:t>
            </a:r>
          </a:p>
        </p:txBody>
      </p:sp>
      <p:grpSp>
        <p:nvGrpSpPr>
          <p:cNvPr id="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1098451" y="719841"/>
            <a:ext cx="8289129" cy="584775"/>
            <a:chOff x="493007" y="224297"/>
            <a:chExt cx="8287608" cy="585929"/>
          </a:xfrm>
        </p:grpSpPr>
        <p:sp>
          <p:nvSpPr>
            <p:cNvPr id="7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7949757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Retrieving </a:t>
              </a:r>
              <a:r>
                <a:rPr lang="en-US" altLang="zh-CN" sz="3200" dirty="0" err="1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Quadkey</a:t>
              </a:r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 Matrix(Bounding Box)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27252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3667671" cy="584775"/>
            <a:chOff x="493007" y="224297"/>
            <a:chExt cx="3666996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3329145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INTRODUCTION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272227" y="1304616"/>
            <a:ext cx="1184357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Level is obtained by following steps: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Default level is considered as 23.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At level 23 tile 1 image is retrieved using quad key.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This image is considered as scrap image.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Iterate through every level and check if the O/P image is equal to scrap image.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Forbidden the level if they are equal.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chemeClr val="bg1"/>
                </a:solidFill>
              </a:rPr>
              <a:t>Level where the image not equal to the scrap image is considered as best level.</a:t>
            </a:r>
          </a:p>
        </p:txBody>
      </p:sp>
      <p:grpSp>
        <p:nvGrpSpPr>
          <p:cNvPr id="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1098451" y="719841"/>
            <a:ext cx="8608126" cy="584775"/>
            <a:chOff x="493007" y="224297"/>
            <a:chExt cx="8606546" cy="585929"/>
          </a:xfrm>
        </p:grpSpPr>
        <p:sp>
          <p:nvSpPr>
            <p:cNvPr id="7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8268695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Obtaining level which has highest resolution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4714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471489" y="231775"/>
            <a:ext cx="3667671" cy="584775"/>
            <a:chOff x="493007" y="224297"/>
            <a:chExt cx="3666996" cy="585929"/>
          </a:xfrm>
        </p:grpSpPr>
        <p:sp>
          <p:nvSpPr>
            <p:cNvPr id="16388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3329145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INTRODUCTION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矩形 1"/>
          <p:cNvSpPr/>
          <p:nvPr/>
        </p:nvSpPr>
        <p:spPr>
          <a:xfrm>
            <a:off x="285313" y="1388882"/>
            <a:ext cx="1171440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</a:rPr>
              <a:t>For every key in </a:t>
            </a:r>
            <a:r>
              <a:rPr lang="en-US" altLang="zh-CN" sz="3200" dirty="0" err="1">
                <a:solidFill>
                  <a:schemeClr val="bg1"/>
                </a:solidFill>
              </a:rPr>
              <a:t>QuadKey</a:t>
            </a:r>
            <a:r>
              <a:rPr lang="en-US" altLang="zh-CN" sz="3200" dirty="0">
                <a:solidFill>
                  <a:schemeClr val="bg1"/>
                </a:solidFill>
              </a:rPr>
              <a:t> download its respective tile.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</a:rPr>
              <a:t>Each tile can be downloaded from Bing Image Rest API.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/>
                </a:solidFill>
              </a:rPr>
              <a:t>Every downloaded image is stitched or added to the final output image.</a:t>
            </a:r>
          </a:p>
        </p:txBody>
      </p:sp>
      <p:grpSp>
        <p:nvGrpSpPr>
          <p:cNvPr id="6" name="组合 19">
            <a:extLst>
              <a:ext uri="{FF2B5EF4-FFF2-40B4-BE49-F238E27FC236}">
                <a16:creationId xmlns:a16="http://schemas.microsoft.com/office/drawing/2014/main" id="{9F326CF8-E6C9-462D-9524-EC8923CA1A25}"/>
              </a:ext>
            </a:extLst>
          </p:cNvPr>
          <p:cNvGrpSpPr>
            <a:grpSpLocks/>
          </p:cNvGrpSpPr>
          <p:nvPr/>
        </p:nvGrpSpPr>
        <p:grpSpPr bwMode="auto">
          <a:xfrm>
            <a:off x="1080866" y="804107"/>
            <a:ext cx="7469994" cy="584775"/>
            <a:chOff x="493007" y="224297"/>
            <a:chExt cx="7468614" cy="585929"/>
          </a:xfrm>
        </p:grpSpPr>
        <p:sp>
          <p:nvSpPr>
            <p:cNvPr id="7" name="文本框 20">
              <a:extLst>
                <a:ext uri="{FF2B5EF4-FFF2-40B4-BE49-F238E27FC236}">
                  <a16:creationId xmlns:a16="http://schemas.microsoft.com/office/drawing/2014/main" id="{4E8313E3-63AA-4A27-8868-18045C59BB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858" y="224297"/>
              <a:ext cx="7130763" cy="5859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200" dirty="0">
                  <a:solidFill>
                    <a:schemeClr val="bg1"/>
                  </a:solidFill>
                  <a:ea typeface="微软雅黑" panose="020B0503020204020204" pitchFamily="34" charset="-122"/>
                  <a:cs typeface="Arial" panose="020B0604020202020204" pitchFamily="34" charset="0"/>
                </a:rPr>
                <a:t>Downloading and stitching all the tiles:</a:t>
              </a:r>
              <a:endParaRPr lang="zh-CN" altLang="en-US" sz="3200" dirty="0">
                <a:solidFill>
                  <a:schemeClr val="bg1"/>
                </a:solidFill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B19EB546-5845-4825-88D7-566E05E4F02C}"/>
                </a:ext>
              </a:extLst>
            </p:cNvPr>
            <p:cNvSpPr/>
            <p:nvPr/>
          </p:nvSpPr>
          <p:spPr>
            <a:xfrm rot="5400000">
              <a:off x="478482" y="420153"/>
              <a:ext cx="222689" cy="193640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77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43301365"/>
      </p:ext>
    </p:extLst>
  </p:cSld>
  <p:clrMapOvr>
    <a:masterClrMapping/>
  </p:clrMapOvr>
</p:sld>
</file>

<file path=ppt/theme/theme1.xml><?xml version="1.0" encoding="utf-8"?>
<a:theme xmlns:a="http://schemas.openxmlformats.org/drawingml/2006/main" name="第一PPT模板网-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1292</TotalTime>
  <Words>737</Words>
  <Application>Microsoft Office PowerPoint</Application>
  <PresentationFormat>Widescreen</PresentationFormat>
  <Paragraphs>99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宋体</vt:lpstr>
      <vt:lpstr>微软雅黑</vt:lpstr>
      <vt:lpstr>第一PPT模板网-WWW.1PPT.COM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jzgiang</dc:creator>
  <dc:description>第一PPT模板网-WWW.1PPT.COM</dc:description>
  <cp:lastModifiedBy>Chen Xu</cp:lastModifiedBy>
  <cp:revision>149</cp:revision>
  <dcterms:created xsi:type="dcterms:W3CDTF">2014-12-24T03:19:07Z</dcterms:created>
  <dcterms:modified xsi:type="dcterms:W3CDTF">2018-04-06T20:43:37Z</dcterms:modified>
</cp:coreProperties>
</file>

<file path=docProps/thumbnail.jpeg>
</file>